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35A00-8193-4D3A-917B-E837A4995263}" type="datetimeFigureOut">
              <a:rPr lang="en-US" smtClean="0"/>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86E96-79C1-4DFE-AFF8-C6E2441A147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86E96-79C1-4DFE-AFF8-C6E2441A147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6EBED-0DFA-41C9-809D-561924F7555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6EBED-0DFA-41C9-809D-561924F7555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6EBED-0DFA-41C9-809D-561924F7555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6EBED-0DFA-41C9-809D-561924F7555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6EBED-0DFA-41C9-809D-561924F75557}"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6EBED-0DFA-41C9-809D-561924F75557}"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6EBED-0DFA-41C9-809D-561924F75557}" type="datetimeFigureOut">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6EBED-0DFA-41C9-809D-561924F75557}" type="datetimeFigureOut">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6EBED-0DFA-41C9-809D-561924F75557}" type="datetimeFigureOut">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6EBED-0DFA-41C9-809D-561924F75557}"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6EBED-0DFA-41C9-809D-561924F75557}"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52997-A322-4D37-BE5F-AD73A55B3E82}" type="slidenum">
              <a:rPr lang="en-US" smtClean="0"/>
              <a:t>‹#›</a:t>
            </a:fld>
            <a:endParaRPr lang="en-US"/>
          </a:p>
        </p:txBody>
      </p:sp>
    </p:spTree>
  </p:cSld>
  <p:clrMapOvr>
    <a:masterClrMapping/>
  </p:clrMapOvr>
  <p:transition spd="med" advTm="12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6EBED-0DFA-41C9-809D-561924F75557}" type="datetimeFigureOut">
              <a:rPr lang="en-US" smtClean="0"/>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52997-A322-4D37-BE5F-AD73A55B3E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12000">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146175"/>
          </a:xfrm>
        </p:spPr>
        <p:txBody>
          <a:bodyPr>
            <a:normAutofit/>
          </a:bodyPr>
          <a:lstStyle/>
          <a:p>
            <a:r>
              <a:rPr lang="en-US" sz="4000" dirty="0" smtClean="0"/>
              <a:t>How to Pack Your Wedding Gown</a:t>
            </a:r>
            <a:endParaRPr lang="en-US" sz="4000" dirty="0"/>
          </a:p>
        </p:txBody>
      </p:sp>
      <p:pic>
        <p:nvPicPr>
          <p:cNvPr id="4" name="Picture 3" descr="MTS Logo copy lighter.jpg"/>
          <p:cNvPicPr>
            <a:picLocks noChangeAspect="1"/>
          </p:cNvPicPr>
          <p:nvPr/>
        </p:nvPicPr>
        <p:blipFill>
          <a:blip r:embed="rId3" cstate="print"/>
          <a:stretch>
            <a:fillRect/>
          </a:stretch>
        </p:blipFill>
        <p:spPr>
          <a:xfrm>
            <a:off x="3276600" y="3733800"/>
            <a:ext cx="2532888" cy="1316736"/>
          </a:xfrm>
          <a:prstGeom prst="rect">
            <a:avLst/>
          </a:prstGeom>
        </p:spPr>
      </p:pic>
    </p:spTree>
  </p:cSld>
  <p:clrMapOvr>
    <a:masterClrMapping/>
  </p:clrMapOvr>
  <p:transition spd="med" advTm="12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…until the dress was the width of the archival box. </a:t>
            </a:r>
            <a:endParaRPr lang="en-US" sz="2200" dirty="0"/>
          </a:p>
        </p:txBody>
      </p:sp>
      <p:pic>
        <p:nvPicPr>
          <p:cNvPr id="4" name="Content Placeholder 3" descr="DSC_0349.JPG"/>
          <p:cNvPicPr>
            <a:picLocks noGrp="1" noChangeAspect="1"/>
          </p:cNvPicPr>
          <p:nvPr>
            <p:ph idx="1"/>
          </p:nvPr>
        </p:nvPicPr>
        <p:blipFill>
          <a:blip r:embed="rId3" cstate="print"/>
          <a:stretch>
            <a:fillRect/>
          </a:stretch>
        </p:blipFill>
        <p:spPr>
          <a:xfrm>
            <a:off x="955926" y="1600200"/>
            <a:ext cx="7232148" cy="4525963"/>
          </a:xfrm>
        </p:spPr>
      </p:pic>
    </p:spTree>
  </p:cSld>
  <p:clrMapOvr>
    <a:masterClrMapping/>
  </p:clrMapOvr>
  <p:transition spd="med" advTm="12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200" dirty="0" smtClean="0"/>
              <a:t>When folded in half, the dress fit perfectly into the archival box. </a:t>
            </a:r>
            <a:r>
              <a:rPr lang="en-US" sz="2200" dirty="0" smtClean="0"/>
              <a:t>Tissue </a:t>
            </a:r>
            <a:br>
              <a:rPr lang="en-US" sz="2200" dirty="0" smtClean="0"/>
            </a:br>
            <a:r>
              <a:rPr lang="en-US" sz="2200" dirty="0" smtClean="0"/>
              <a:t>was placed across the shoulders and inside the bodice. </a:t>
            </a:r>
            <a:r>
              <a:rPr lang="en-US" sz="2200" dirty="0" smtClean="0"/>
              <a:t>The mantilla </a:t>
            </a:r>
            <a:br>
              <a:rPr lang="en-US" sz="2200" dirty="0" smtClean="0"/>
            </a:br>
            <a:r>
              <a:rPr lang="en-US" sz="2200" dirty="0" smtClean="0"/>
              <a:t>and bow were wrapped separately and placed on top of the gown. </a:t>
            </a:r>
            <a:endParaRPr lang="en-US" sz="2200" dirty="0"/>
          </a:p>
        </p:txBody>
      </p:sp>
      <p:pic>
        <p:nvPicPr>
          <p:cNvPr id="4" name="Content Placeholder 3" descr="DSC_0351.JPG"/>
          <p:cNvPicPr>
            <a:picLocks noGrp="1" noChangeAspect="1"/>
          </p:cNvPicPr>
          <p:nvPr>
            <p:ph idx="1"/>
          </p:nvPr>
        </p:nvPicPr>
        <p:blipFill>
          <a:blip r:embed="rId3" cstate="print"/>
          <a:stretch>
            <a:fillRect/>
          </a:stretch>
        </p:blipFill>
        <p:spPr>
          <a:xfrm rot="5400000">
            <a:off x="2370842" y="829559"/>
            <a:ext cx="4219040" cy="6369923"/>
          </a:xfrm>
        </p:spPr>
      </p:pic>
    </p:spTree>
  </p:cSld>
  <p:clrMapOvr>
    <a:masterClrMapping/>
  </p:clrMapOvr>
  <p:transition spd="med" advTm="12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The oldest wedding gown in the collection, worn by Lottie Mary Austin in 1890, was placed at the top of the box due to its age and fragility. </a:t>
            </a:r>
            <a:endParaRPr lang="en-US" sz="2200" dirty="0"/>
          </a:p>
        </p:txBody>
      </p:sp>
      <p:pic>
        <p:nvPicPr>
          <p:cNvPr id="4" name="Content Placeholder 3" descr="DSC_0352.JPG"/>
          <p:cNvPicPr>
            <a:picLocks noGrp="1" noChangeAspect="1"/>
          </p:cNvPicPr>
          <p:nvPr>
            <p:ph idx="1"/>
          </p:nvPr>
        </p:nvPicPr>
        <p:blipFill>
          <a:blip r:embed="rId3" cstate="print"/>
          <a:stretch>
            <a:fillRect/>
          </a:stretch>
        </p:blipFill>
        <p:spPr>
          <a:xfrm>
            <a:off x="806138" y="1600200"/>
            <a:ext cx="7531724" cy="4525963"/>
          </a:xfrm>
        </p:spPr>
      </p:pic>
    </p:spTree>
  </p:cSld>
  <p:clrMapOvr>
    <a:masterClrMapping/>
  </p:clrMapOvr>
  <p:transition spd="med" advTm="12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Tissue snakes were used to pad the two skirt folds…</a:t>
            </a:r>
            <a:endParaRPr lang="en-US" sz="2200" dirty="0"/>
          </a:p>
        </p:txBody>
      </p:sp>
      <p:pic>
        <p:nvPicPr>
          <p:cNvPr id="4" name="Content Placeholder 3" descr="DSC_0354.JPG"/>
          <p:cNvPicPr>
            <a:picLocks noGrp="1" noChangeAspect="1"/>
          </p:cNvPicPr>
          <p:nvPr>
            <p:ph idx="1"/>
          </p:nvPr>
        </p:nvPicPr>
        <p:blipFill>
          <a:blip r:embed="rId3" cstate="print"/>
          <a:srcRect t="13469" b="10768"/>
          <a:stretch>
            <a:fillRect/>
          </a:stretch>
        </p:blipFill>
        <p:spPr>
          <a:xfrm>
            <a:off x="533400" y="1828800"/>
            <a:ext cx="8048129" cy="4038600"/>
          </a:xfrm>
        </p:spPr>
      </p:pic>
    </p:spTree>
  </p:cSld>
  <p:clrMapOvr>
    <a:masterClrMapping/>
  </p:clrMapOvr>
  <p:transition spd="med" advTm="12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…as well as the lengthwise fold. The skirt has several layers and </a:t>
            </a:r>
            <a:br>
              <a:rPr lang="en-US" sz="2200" dirty="0" smtClean="0"/>
            </a:br>
            <a:r>
              <a:rPr lang="en-US" sz="2200" dirty="0" smtClean="0"/>
              <a:t>is quite heavy, so it went below the matching bodice.</a:t>
            </a:r>
            <a:endParaRPr lang="en-US" sz="2200" dirty="0"/>
          </a:p>
        </p:txBody>
      </p:sp>
      <p:pic>
        <p:nvPicPr>
          <p:cNvPr id="4" name="Content Placeholder 3" descr="DSC_0355.JPG"/>
          <p:cNvPicPr>
            <a:picLocks noGrp="1" noChangeAspect="1"/>
          </p:cNvPicPr>
          <p:nvPr>
            <p:ph idx="1"/>
          </p:nvPr>
        </p:nvPicPr>
        <p:blipFill>
          <a:blip r:embed="rId3" cstate="print"/>
          <a:stretch>
            <a:fillRect/>
          </a:stretch>
        </p:blipFill>
        <p:spPr>
          <a:xfrm>
            <a:off x="1078490" y="1600200"/>
            <a:ext cx="6987020" cy="4525963"/>
          </a:xfrm>
        </p:spPr>
      </p:pic>
    </p:spTree>
  </p:cSld>
  <p:clrMapOvr>
    <a:masterClrMapping/>
  </p:clrMapOvr>
  <p:transition spd="med" advTm="12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The most fragile of all the wedding costume is the 1890 bodice. </a:t>
            </a:r>
            <a:br>
              <a:rPr lang="en-US" sz="2200" dirty="0" smtClean="0"/>
            </a:br>
            <a:r>
              <a:rPr lang="en-US" sz="2200" dirty="0" smtClean="0"/>
              <a:t>It also has a separate </a:t>
            </a:r>
            <a:r>
              <a:rPr lang="en-US" sz="2200" dirty="0" err="1" smtClean="0"/>
              <a:t>monobosom</a:t>
            </a:r>
            <a:r>
              <a:rPr lang="en-US" sz="2200" dirty="0" smtClean="0"/>
              <a:t> stomacher.</a:t>
            </a:r>
            <a:endParaRPr lang="en-US" sz="2200" dirty="0"/>
          </a:p>
        </p:txBody>
      </p:sp>
      <p:pic>
        <p:nvPicPr>
          <p:cNvPr id="4" name="Content Placeholder 3" descr="DSC_0359.JPG"/>
          <p:cNvPicPr>
            <a:picLocks noGrp="1" noChangeAspect="1"/>
          </p:cNvPicPr>
          <p:nvPr>
            <p:ph idx="1"/>
          </p:nvPr>
        </p:nvPicPr>
        <p:blipFill>
          <a:blip r:embed="rId3" cstate="print"/>
          <a:stretch>
            <a:fillRect/>
          </a:stretch>
        </p:blipFill>
        <p:spPr>
          <a:xfrm>
            <a:off x="1890226" y="1600200"/>
            <a:ext cx="5363548" cy="4525963"/>
          </a:xfrm>
        </p:spPr>
      </p:pic>
    </p:spTree>
  </p:cSld>
  <p:clrMapOvr>
    <a:masterClrMapping/>
  </p:clrMapOvr>
  <p:transition spd="med" advTm="12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2200" dirty="0" smtClean="0"/>
              <a:t>The sleeves and shoulders were padded with tissue snakes, </a:t>
            </a:r>
            <a:br>
              <a:rPr lang="en-US" sz="2200" dirty="0" smtClean="0"/>
            </a:br>
            <a:r>
              <a:rPr lang="en-US" sz="2200" dirty="0" smtClean="0"/>
              <a:t>and the layers of the bodice were interleaved with tissue </a:t>
            </a:r>
            <a:br>
              <a:rPr lang="en-US" sz="2200" dirty="0" smtClean="0"/>
            </a:br>
            <a:r>
              <a:rPr lang="en-US" sz="2200" dirty="0" smtClean="0"/>
              <a:t>to protect against corrosion from the iron stays.</a:t>
            </a:r>
            <a:endParaRPr lang="en-US" sz="2200" dirty="0"/>
          </a:p>
        </p:txBody>
      </p:sp>
      <p:pic>
        <p:nvPicPr>
          <p:cNvPr id="4" name="Content Placeholder 3" descr="DSC_0364.JPG"/>
          <p:cNvPicPr>
            <a:picLocks noGrp="1" noChangeAspect="1"/>
          </p:cNvPicPr>
          <p:nvPr>
            <p:ph idx="1"/>
          </p:nvPr>
        </p:nvPicPr>
        <p:blipFill>
          <a:blip r:embed="rId3" cstate="print"/>
          <a:srcRect t="3367" b="5717"/>
          <a:stretch>
            <a:fillRect/>
          </a:stretch>
        </p:blipFill>
        <p:spPr>
          <a:xfrm>
            <a:off x="2133600" y="1676400"/>
            <a:ext cx="4673439" cy="4792138"/>
          </a:xfrm>
        </p:spPr>
      </p:pic>
    </p:spTree>
  </p:cSld>
  <p:clrMapOvr>
    <a:masterClrMapping/>
  </p:clrMapOvr>
  <p:transition spd="med" advTm="12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The stomacher was placed on top of the bodice in its own tissue.</a:t>
            </a:r>
            <a:endParaRPr lang="en-US" sz="2200" dirty="0"/>
          </a:p>
        </p:txBody>
      </p:sp>
      <p:pic>
        <p:nvPicPr>
          <p:cNvPr id="4" name="Content Placeholder 3" descr="DSC_0366.JPG"/>
          <p:cNvPicPr>
            <a:picLocks noGrp="1" noChangeAspect="1"/>
          </p:cNvPicPr>
          <p:nvPr>
            <p:ph idx="1"/>
          </p:nvPr>
        </p:nvPicPr>
        <p:blipFill>
          <a:blip r:embed="rId3" cstate="print"/>
          <a:srcRect t="5051" b="4034"/>
          <a:stretch>
            <a:fillRect/>
          </a:stretch>
        </p:blipFill>
        <p:spPr>
          <a:xfrm>
            <a:off x="2286000" y="1600200"/>
            <a:ext cx="4582453" cy="4559289"/>
          </a:xfrm>
        </p:spPr>
      </p:pic>
    </p:spTree>
  </p:cSld>
  <p:clrMapOvr>
    <a:masterClrMapping/>
  </p:clrMapOvr>
  <p:transition spd="med" advTm="12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200" dirty="0" smtClean="0"/>
              <a:t>The bodice was placed on top of the matching skirt and covered in tissue. Each of the three wedding gowns has its own large cradle </a:t>
            </a:r>
            <a:br>
              <a:rPr lang="en-US" sz="2200" dirty="0" smtClean="0"/>
            </a:br>
            <a:r>
              <a:rPr lang="en-US" sz="2200" dirty="0" smtClean="0"/>
              <a:t>of tissue so that it can be safely lifted out of the box.</a:t>
            </a:r>
            <a:endParaRPr lang="en-US" sz="2200" dirty="0"/>
          </a:p>
        </p:txBody>
      </p:sp>
      <p:pic>
        <p:nvPicPr>
          <p:cNvPr id="4" name="Content Placeholder 3" descr="DSC_0368.JPG"/>
          <p:cNvPicPr>
            <a:picLocks noGrp="1" noChangeAspect="1"/>
          </p:cNvPicPr>
          <p:nvPr>
            <p:ph idx="1"/>
          </p:nvPr>
        </p:nvPicPr>
        <p:blipFill>
          <a:blip r:embed="rId3" cstate="print"/>
          <a:stretch>
            <a:fillRect/>
          </a:stretch>
        </p:blipFill>
        <p:spPr>
          <a:xfrm>
            <a:off x="2667000" y="1828800"/>
            <a:ext cx="3832147" cy="4525963"/>
          </a:xfrm>
        </p:spPr>
      </p:pic>
    </p:spTree>
  </p:cSld>
  <p:clrMapOvr>
    <a:masterClrMapping/>
  </p:clrMapOvr>
  <p:transition spd="med" advTm="12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200" dirty="0" smtClean="0"/>
              <a:t>Before the lid was placed on the box, the muslin lining was folded closed. The box is labeled on the outside for easy identification.</a:t>
            </a:r>
            <a:endParaRPr lang="en-US" sz="2200" dirty="0"/>
          </a:p>
        </p:txBody>
      </p:sp>
      <p:pic>
        <p:nvPicPr>
          <p:cNvPr id="4" name="Content Placeholder 3" descr="DSC_0370.JPG"/>
          <p:cNvPicPr>
            <a:picLocks noGrp="1" noChangeAspect="1"/>
          </p:cNvPicPr>
          <p:nvPr>
            <p:ph idx="1"/>
          </p:nvPr>
        </p:nvPicPr>
        <p:blipFill>
          <a:blip r:embed="rId3" cstate="print"/>
          <a:stretch>
            <a:fillRect/>
          </a:stretch>
        </p:blipFill>
        <p:spPr>
          <a:xfrm>
            <a:off x="2057400" y="1828800"/>
            <a:ext cx="5115877" cy="4525963"/>
          </a:xfrm>
        </p:spPr>
      </p:pic>
    </p:spTree>
  </p:cSld>
  <p:clrMapOvr>
    <a:masterClrMapping/>
  </p:clrMapOvr>
  <p:transition spd="med" advTm="12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2400" dirty="0" smtClean="0"/>
              <a:t>To archive a gown you need an archival textile storage box, </a:t>
            </a:r>
            <a:br>
              <a:rPr lang="en-US" sz="2400" dirty="0" smtClean="0"/>
            </a:br>
            <a:r>
              <a:rPr lang="en-US" sz="2400" dirty="0" err="1" smtClean="0"/>
              <a:t>unbuffered</a:t>
            </a:r>
            <a:r>
              <a:rPr lang="en-US" sz="2400" dirty="0" smtClean="0"/>
              <a:t> acid-free tissue, a length of </a:t>
            </a:r>
            <a:r>
              <a:rPr lang="en-US" sz="2400" dirty="0" err="1" smtClean="0"/>
              <a:t>undyed</a:t>
            </a:r>
            <a:r>
              <a:rPr lang="en-US" sz="2400" dirty="0" smtClean="0"/>
              <a:t> fabric </a:t>
            </a:r>
            <a:br>
              <a:rPr lang="en-US" sz="2400" dirty="0" smtClean="0"/>
            </a:br>
            <a:r>
              <a:rPr lang="en-US" sz="2400" dirty="0" smtClean="0"/>
              <a:t>such as unbleached muslin, and a clean work space.</a:t>
            </a:r>
            <a:endParaRPr lang="en-US" sz="2400" dirty="0"/>
          </a:p>
        </p:txBody>
      </p:sp>
      <p:pic>
        <p:nvPicPr>
          <p:cNvPr id="4" name="Content Placeholder 3" descr="DSC_0372.JPG"/>
          <p:cNvPicPr>
            <a:picLocks noGrp="1" noChangeAspect="1"/>
          </p:cNvPicPr>
          <p:nvPr>
            <p:ph idx="1"/>
          </p:nvPr>
        </p:nvPicPr>
        <p:blipFill>
          <a:blip r:embed="rId3" cstate="print"/>
          <a:stretch>
            <a:fillRect/>
          </a:stretch>
        </p:blipFill>
        <p:spPr>
          <a:xfrm>
            <a:off x="685800" y="2743200"/>
            <a:ext cx="7772400" cy="3464938"/>
          </a:xfrm>
        </p:spPr>
      </p:pic>
    </p:spTree>
  </p:cSld>
  <p:clrMapOvr>
    <a:masterClrMapping/>
  </p:clrMapOvr>
  <p:transition spd="med" advTm="12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fontScale="90000"/>
          </a:bodyPr>
          <a:lstStyle/>
          <a:p>
            <a:r>
              <a:rPr lang="en-US" sz="2200" dirty="0" smtClean="0"/>
              <a:t>This has been a presentation of Museum Textile Services, New England’s premier textile conservation studio. For a handout on archiving your </a:t>
            </a:r>
            <a:br>
              <a:rPr lang="en-US" sz="2200" dirty="0" smtClean="0"/>
            </a:br>
            <a:r>
              <a:rPr lang="en-US" sz="2200" dirty="0" smtClean="0"/>
              <a:t>wedding dress, visit the Resources section of our web page at http://www.museumtextiles.com/resources.html</a:t>
            </a:r>
            <a:endParaRPr lang="en-US" sz="2200" dirty="0"/>
          </a:p>
        </p:txBody>
      </p:sp>
      <p:pic>
        <p:nvPicPr>
          <p:cNvPr id="6" name="Content Placeholder 5" descr="MTS Logo copy lighter.jpg"/>
          <p:cNvPicPr>
            <a:picLocks noGrp="1" noChangeAspect="1"/>
          </p:cNvPicPr>
          <p:nvPr>
            <p:ph idx="1"/>
          </p:nvPr>
        </p:nvPicPr>
        <p:blipFill>
          <a:blip r:embed="rId3" cstate="print"/>
          <a:stretch>
            <a:fillRect/>
          </a:stretch>
        </p:blipFill>
        <p:spPr>
          <a:xfrm>
            <a:off x="3276600" y="3886200"/>
            <a:ext cx="2532888" cy="1316736"/>
          </a:xfrm>
        </p:spPr>
      </p:pic>
    </p:spTree>
  </p:cSld>
  <p:clrMapOvr>
    <a:masterClrMapping/>
  </p:clrMapOvr>
  <p:transition spd="med" advTm="12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This 1969 wedding dress worn by Rita </a:t>
            </a:r>
            <a:r>
              <a:rPr lang="en-US" sz="2200" dirty="0" err="1" smtClean="0"/>
              <a:t>Butchko</a:t>
            </a:r>
            <a:r>
              <a:rPr lang="en-US" sz="2200" dirty="0" smtClean="0"/>
              <a:t> Kerr is the </a:t>
            </a:r>
            <a:br>
              <a:rPr lang="en-US" sz="2200" dirty="0" smtClean="0"/>
            </a:br>
            <a:r>
              <a:rPr lang="en-US" sz="2200" dirty="0" smtClean="0"/>
              <a:t>newest and strongest, so it went on the bottom of the box. </a:t>
            </a:r>
            <a:br>
              <a:rPr lang="en-US" sz="2200" dirty="0" smtClean="0"/>
            </a:br>
            <a:r>
              <a:rPr lang="en-US" sz="2200" dirty="0" smtClean="0"/>
              <a:t>It was laid face-down on a table covered with a sheet.</a:t>
            </a:r>
            <a:endParaRPr lang="en-US" sz="2200" dirty="0"/>
          </a:p>
        </p:txBody>
      </p:sp>
      <p:pic>
        <p:nvPicPr>
          <p:cNvPr id="4" name="Content Placeholder 3" descr="DSC_0335.JPG"/>
          <p:cNvPicPr>
            <a:picLocks noGrp="1" noChangeAspect="1"/>
          </p:cNvPicPr>
          <p:nvPr>
            <p:ph idx="1"/>
          </p:nvPr>
        </p:nvPicPr>
        <p:blipFill>
          <a:blip r:embed="rId3" cstate="print"/>
          <a:stretch>
            <a:fillRect/>
          </a:stretch>
        </p:blipFill>
        <p:spPr>
          <a:xfrm>
            <a:off x="914400" y="1676400"/>
            <a:ext cx="7378897" cy="4525963"/>
          </a:xfrm>
        </p:spPr>
      </p:pic>
    </p:spTree>
  </p:cSld>
  <p:clrMapOvr>
    <a:masterClrMapping/>
  </p:clrMapOvr>
  <p:transition spd="med" advTm="12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Tissue snakes were placed on the skirt and it was folded to </a:t>
            </a:r>
            <a:br>
              <a:rPr lang="en-US" sz="2200" dirty="0" smtClean="0"/>
            </a:br>
            <a:r>
              <a:rPr lang="en-US" sz="2200" dirty="0" smtClean="0"/>
              <a:t>the width of the box. A tissue snake was also placed </a:t>
            </a:r>
            <a:br>
              <a:rPr lang="en-US" sz="2200" dirty="0" smtClean="0"/>
            </a:br>
            <a:r>
              <a:rPr lang="en-US" sz="2200" dirty="0" smtClean="0"/>
              <a:t>in the arms and across the shoulders.</a:t>
            </a:r>
            <a:endParaRPr lang="en-US" sz="2200" dirty="0"/>
          </a:p>
        </p:txBody>
      </p:sp>
      <p:pic>
        <p:nvPicPr>
          <p:cNvPr id="4" name="Content Placeholder 3" descr="DSC_0336.JPG"/>
          <p:cNvPicPr>
            <a:picLocks noGrp="1" noChangeAspect="1"/>
          </p:cNvPicPr>
          <p:nvPr>
            <p:ph idx="1"/>
          </p:nvPr>
        </p:nvPicPr>
        <p:blipFill>
          <a:blip r:embed="rId3" cstate="print"/>
          <a:stretch>
            <a:fillRect/>
          </a:stretch>
        </p:blipFill>
        <p:spPr>
          <a:xfrm>
            <a:off x="980768" y="1600200"/>
            <a:ext cx="7182464" cy="4525963"/>
          </a:xfrm>
        </p:spPr>
      </p:pic>
    </p:spTree>
  </p:cSld>
  <p:clrMapOvr>
    <a:masterClrMapping/>
  </p:clrMapOvr>
  <p:transition spd="med" advTm="12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The lid was used to determine where the dress would </a:t>
            </a:r>
            <a:br>
              <a:rPr lang="en-US" sz="2200" dirty="0" smtClean="0"/>
            </a:br>
            <a:r>
              <a:rPr lang="en-US" sz="2200" dirty="0" smtClean="0"/>
              <a:t>be folded lengthwise in order to fit in the box.</a:t>
            </a:r>
            <a:endParaRPr lang="en-US" sz="2200" dirty="0"/>
          </a:p>
        </p:txBody>
      </p:sp>
      <p:pic>
        <p:nvPicPr>
          <p:cNvPr id="4" name="Content Placeholder 3" descr="DSC_0337.JPG"/>
          <p:cNvPicPr>
            <a:picLocks noGrp="1" noChangeAspect="1"/>
          </p:cNvPicPr>
          <p:nvPr>
            <p:ph idx="1"/>
          </p:nvPr>
        </p:nvPicPr>
        <p:blipFill>
          <a:blip r:embed="rId3" cstate="print"/>
          <a:stretch>
            <a:fillRect/>
          </a:stretch>
        </p:blipFill>
        <p:spPr>
          <a:xfrm>
            <a:off x="1155341" y="1600200"/>
            <a:ext cx="6833317" cy="4525963"/>
          </a:xfrm>
        </p:spPr>
      </p:pic>
    </p:spTree>
  </p:cSld>
  <p:clrMapOvr>
    <a:masterClrMapping/>
  </p:clrMapOvr>
  <p:transition spd="med" advTm="12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A tissue snake was placed at the waist and the dress was folded. It was placed in the archival storage box, which was lined with muslin.</a:t>
            </a:r>
            <a:endParaRPr lang="en-US" sz="2200" dirty="0"/>
          </a:p>
        </p:txBody>
      </p:sp>
      <p:pic>
        <p:nvPicPr>
          <p:cNvPr id="6" name="Content Placeholder 5" descr="DSC_0340.JPG"/>
          <p:cNvPicPr>
            <a:picLocks noGrp="1" noChangeAspect="1"/>
          </p:cNvPicPr>
          <p:nvPr>
            <p:ph idx="1"/>
          </p:nvPr>
        </p:nvPicPr>
        <p:blipFill>
          <a:blip r:embed="rId3" cstate="print"/>
          <a:srcRect t="3390" b="5085"/>
          <a:stretch>
            <a:fillRect/>
          </a:stretch>
        </p:blipFill>
        <p:spPr>
          <a:xfrm>
            <a:off x="1181344" y="1752600"/>
            <a:ext cx="6781312" cy="4114800"/>
          </a:xfrm>
        </p:spPr>
      </p:pic>
    </p:spTree>
  </p:cSld>
  <p:clrMapOvr>
    <a:masterClrMapping/>
  </p:clrMapOvr>
  <p:transition spd="med" advTm="12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The veil was folded a minimum of times in order to fit in the box. It was placed over the dress on its own sheet of tissue.</a:t>
            </a:r>
            <a:endParaRPr lang="en-US" sz="2200" dirty="0"/>
          </a:p>
        </p:txBody>
      </p:sp>
      <p:pic>
        <p:nvPicPr>
          <p:cNvPr id="4" name="Content Placeholder 3" descr="DSC_0342.JPG"/>
          <p:cNvPicPr>
            <a:picLocks noGrp="1" noChangeAspect="1"/>
          </p:cNvPicPr>
          <p:nvPr>
            <p:ph idx="1"/>
          </p:nvPr>
        </p:nvPicPr>
        <p:blipFill>
          <a:blip r:embed="rId3" cstate="print"/>
          <a:stretch>
            <a:fillRect/>
          </a:stretch>
        </p:blipFill>
        <p:spPr>
          <a:xfrm rot="5400000">
            <a:off x="2420268" y="1084932"/>
            <a:ext cx="4204245" cy="5844381"/>
          </a:xfrm>
        </p:spPr>
      </p:pic>
    </p:spTree>
  </p:cSld>
  <p:clrMapOvr>
    <a:masterClrMapping/>
  </p:clrMapOvr>
  <p:transition spd="med" advTm="12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The second wedding gown to be packed in this box was worn by Sarah Kerr Myers in 1961. Unlike the first dress, this has a full skirt. </a:t>
            </a:r>
            <a:endParaRPr lang="en-US" sz="2200" dirty="0"/>
          </a:p>
        </p:txBody>
      </p:sp>
      <p:pic>
        <p:nvPicPr>
          <p:cNvPr id="4" name="Content Placeholder 3" descr="DSC_0345.JPG"/>
          <p:cNvPicPr>
            <a:picLocks noGrp="1" noChangeAspect="1"/>
          </p:cNvPicPr>
          <p:nvPr>
            <p:ph idx="1"/>
          </p:nvPr>
        </p:nvPicPr>
        <p:blipFill>
          <a:blip r:embed="rId3" cstate="print"/>
          <a:srcRect l="2451" r="2451" b="5717"/>
          <a:stretch>
            <a:fillRect/>
          </a:stretch>
        </p:blipFill>
        <p:spPr>
          <a:xfrm>
            <a:off x="1295400" y="1600200"/>
            <a:ext cx="6553200" cy="4267200"/>
          </a:xfrm>
        </p:spPr>
      </p:pic>
    </p:spTree>
  </p:cSld>
  <p:clrMapOvr>
    <a:masterClrMapping/>
  </p:clrMapOvr>
  <p:transition spd="med" advTm="12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Tissue snakes were used to pad each fold of the skirt... </a:t>
            </a:r>
            <a:endParaRPr lang="en-US" sz="2200" dirty="0"/>
          </a:p>
        </p:txBody>
      </p:sp>
      <p:pic>
        <p:nvPicPr>
          <p:cNvPr id="4" name="Content Placeholder 3" descr="DSC_0346.JPG"/>
          <p:cNvPicPr>
            <a:picLocks noGrp="1" noChangeAspect="1"/>
          </p:cNvPicPr>
          <p:nvPr>
            <p:ph idx="1"/>
          </p:nvPr>
        </p:nvPicPr>
        <p:blipFill>
          <a:blip r:embed="rId3" cstate="print"/>
          <a:stretch>
            <a:fillRect/>
          </a:stretch>
        </p:blipFill>
        <p:spPr>
          <a:xfrm>
            <a:off x="1050324" y="1600200"/>
            <a:ext cx="7043351" cy="4525963"/>
          </a:xfrm>
        </p:spPr>
      </p:pic>
    </p:spTree>
  </p:cSld>
  <p:clrMapOvr>
    <a:masterClrMapping/>
  </p:clrMapOvr>
  <p:transition spd="med" advTm="12000">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367</Words>
  <Application>Microsoft Office PowerPoint</Application>
  <PresentationFormat>On-screen Show (4:3)</PresentationFormat>
  <Paragraphs>40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How to Pack Your Wedding Gown</vt:lpstr>
      <vt:lpstr>To archive a gown you need an archival textile storage box,  unbuffered acid-free tissue, a length of undyed fabric  such as unbleached muslin, and a clean work space.</vt:lpstr>
      <vt:lpstr>This 1969 wedding dress worn by Rita Butchko Kerr is the  newest and strongest, so it went on the bottom of the box.  It was laid face-down on a table covered with a sheet.</vt:lpstr>
      <vt:lpstr>Tissue snakes were placed on the skirt and it was folded to  the width of the box. A tissue snake was also placed  in the arms and across the shoulders.</vt:lpstr>
      <vt:lpstr>The lid was used to determine where the dress would  be folded lengthwise in order to fit in the box.</vt:lpstr>
      <vt:lpstr>A tissue snake was placed at the waist and the dress was folded. It was placed in the archival storage box, which was lined with muslin.</vt:lpstr>
      <vt:lpstr>The veil was folded a minimum of times in order to fit in the box. It was placed over the dress on its own sheet of tissue.</vt:lpstr>
      <vt:lpstr>The second wedding gown to be packed in this box was worn by Sarah Kerr Myers in 1961. Unlike the first dress, this has a full skirt. </vt:lpstr>
      <vt:lpstr>Tissue snakes were used to pad each fold of the skirt... </vt:lpstr>
      <vt:lpstr>…until the dress was the width of the archival box. </vt:lpstr>
      <vt:lpstr>When folded in half, the dress fit perfectly into the archival box. Tissue  was placed across the shoulders and inside the bodice. The mantilla  and bow were wrapped separately and placed on top of the gown. </vt:lpstr>
      <vt:lpstr>The oldest wedding gown in the collection, worn by Lottie Mary Austin in 1890, was placed at the top of the box due to its age and fragility. </vt:lpstr>
      <vt:lpstr>Tissue snakes were used to pad the two skirt folds…</vt:lpstr>
      <vt:lpstr>…as well as the lengthwise fold. The skirt has several layers and  is quite heavy, so it went below the matching bodice.</vt:lpstr>
      <vt:lpstr>The most fragile of all the wedding costume is the 1890 bodice.  It also has a separate monobosom stomacher.</vt:lpstr>
      <vt:lpstr>The sleeves and shoulders were padded with tissue snakes,  and the layers of the bodice were interleaved with tissue  to protect against corrosion from the iron stays.</vt:lpstr>
      <vt:lpstr>The stomacher was placed on top of the bodice in its own tissue.</vt:lpstr>
      <vt:lpstr>The bodice was placed on top of the matching skirt and covered in tissue. Each of the three wedding gowns has its own large cradle  of tissue so that it can be safely lifted out of the box.</vt:lpstr>
      <vt:lpstr>Before the lid was placed on the box, the muslin lining was folded closed. The box is labeled on the outside for easy identification.</vt:lpstr>
      <vt:lpstr>This has been a presentation of Museum Textile Services, New England’s premier textile conservation studio. For a handout on archiving your  wedding dress, visit the Resources section of our web page at http://www.museumtextiles.com/resources.html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Archive Your Wedding Gown</dc:title>
  <dc:creator>cbreeze</dc:creator>
  <cp:lastModifiedBy>cbreeze</cp:lastModifiedBy>
  <cp:revision>16</cp:revision>
  <dcterms:created xsi:type="dcterms:W3CDTF">2014-09-05T17:59:29Z</dcterms:created>
  <dcterms:modified xsi:type="dcterms:W3CDTF">2014-09-05T19:17:26Z</dcterms:modified>
</cp:coreProperties>
</file>